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686" r:id="rId2"/>
    <p:sldId id="687" r:id="rId3"/>
    <p:sldId id="689" r:id="rId4"/>
    <p:sldId id="688" r:id="rId5"/>
    <p:sldId id="690" r:id="rId6"/>
    <p:sldId id="691" r:id="rId7"/>
    <p:sldId id="692" r:id="rId8"/>
    <p:sldId id="693" r:id="rId9"/>
    <p:sldId id="694" r:id="rId10"/>
    <p:sldId id="695" r:id="rId11"/>
    <p:sldId id="696" r:id="rId12"/>
    <p:sldId id="697" r:id="rId13"/>
    <p:sldId id="698" r:id="rId14"/>
    <p:sldId id="700" r:id="rId15"/>
    <p:sldId id="699" r:id="rId16"/>
    <p:sldId id="701" r:id="rId17"/>
    <p:sldId id="702" r:id="rId18"/>
    <p:sldId id="703" r:id="rId19"/>
    <p:sldId id="704" r:id="rId20"/>
    <p:sldId id="705" r:id="rId21"/>
    <p:sldId id="706" r:id="rId22"/>
    <p:sldId id="707" r:id="rId23"/>
    <p:sldId id="708" r:id="rId24"/>
    <p:sldId id="709" r:id="rId25"/>
    <p:sldId id="710" r:id="rId26"/>
    <p:sldId id="711" r:id="rId27"/>
    <p:sldId id="712" r:id="rId28"/>
    <p:sldId id="71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A623"/>
    <a:srgbClr val="11305E"/>
    <a:srgbClr val="212970"/>
    <a:srgbClr val="FF7115"/>
    <a:srgbClr val="091932"/>
    <a:srgbClr val="CFD5EA"/>
    <a:srgbClr val="BF9001"/>
    <a:srgbClr val="E9EBF5"/>
    <a:srgbClr val="00FA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4"/>
    <p:restoredTop sz="68571"/>
  </p:normalViewPr>
  <p:slideViewPr>
    <p:cSldViewPr snapToGrid="0" snapToObjects="1">
      <p:cViewPr varScale="1">
        <p:scale>
          <a:sx n="68" d="100"/>
          <a:sy n="68" d="100"/>
        </p:scale>
        <p:origin x="24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C250-831E-3C41-AB40-D6D444D7B122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2FD5B-1865-AD4E-A05A-C36C002C0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68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81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32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57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2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41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62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80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1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77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93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20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085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7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18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54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9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60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6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83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0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40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56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68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2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F2EA-03DC-D943-83C4-95013CDD964E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1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F2EA-03DC-D943-83C4-95013CDD964E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94D992C6-C0EC-4A46-9076-1D6BCEC37C2F}"/>
              </a:ext>
            </a:extLst>
          </p:cNvPr>
          <p:cNvSpPr/>
          <p:nvPr userDrawn="1"/>
        </p:nvSpPr>
        <p:spPr>
          <a:xfrm>
            <a:off x="0" y="6484647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04FB0144-BC40-8C4E-9E8A-52A435220CB2}"/>
              </a:ext>
            </a:extLst>
          </p:cNvPr>
          <p:cNvSpPr txBox="1"/>
          <p:nvPr userDrawn="1"/>
        </p:nvSpPr>
        <p:spPr>
          <a:xfrm>
            <a:off x="8895905" y="6498436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E563B2CA-9CB3-F34B-9B86-D5DA9A2298E4}"/>
              </a:ext>
            </a:extLst>
          </p:cNvPr>
          <p:cNvSpPr txBox="1">
            <a:spLocks/>
          </p:cNvSpPr>
          <p:nvPr userDrawn="1"/>
        </p:nvSpPr>
        <p:spPr>
          <a:xfrm>
            <a:off x="8610600" y="63915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698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F2EA-03DC-D943-83C4-95013CDD964E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7B172825-5EE3-A744-B239-1B6647A4447F}"/>
              </a:ext>
            </a:extLst>
          </p:cNvPr>
          <p:cNvSpPr/>
          <p:nvPr userDrawn="1"/>
        </p:nvSpPr>
        <p:spPr>
          <a:xfrm>
            <a:off x="0" y="6449478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E5AA6D0F-E3E8-534F-8C2C-4CA77ED98C96}"/>
              </a:ext>
            </a:extLst>
          </p:cNvPr>
          <p:cNvSpPr txBox="1"/>
          <p:nvPr userDrawn="1"/>
        </p:nvSpPr>
        <p:spPr>
          <a:xfrm>
            <a:off x="8895905" y="6463267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41988DEC-854F-CF4F-8D6E-7FE6894D9270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8969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7"/>
          <p:cNvSpPr/>
          <p:nvPr/>
        </p:nvSpPr>
        <p:spPr>
          <a:xfrm>
            <a:off x="0" y="6449478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21" name="文本框 8"/>
          <p:cNvSpPr txBox="1"/>
          <p:nvPr/>
        </p:nvSpPr>
        <p:spPr>
          <a:xfrm>
            <a:off x="8895905" y="6463267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81154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F2EA-03DC-D943-83C4-95013CDD964E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矩形 7">
            <a:extLst>
              <a:ext uri="{FF2B5EF4-FFF2-40B4-BE49-F238E27FC236}">
                <a16:creationId xmlns:a16="http://schemas.microsoft.com/office/drawing/2014/main" id="{9CC6E257-7AF8-D74A-B4B4-BC35932A8BAD}"/>
              </a:ext>
            </a:extLst>
          </p:cNvPr>
          <p:cNvSpPr/>
          <p:nvPr userDrawn="1"/>
        </p:nvSpPr>
        <p:spPr>
          <a:xfrm>
            <a:off x="0" y="6517593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4B5B691E-DF34-9844-AC49-6F22D1E00358}"/>
              </a:ext>
            </a:extLst>
          </p:cNvPr>
          <p:cNvSpPr txBox="1"/>
          <p:nvPr userDrawn="1"/>
        </p:nvSpPr>
        <p:spPr>
          <a:xfrm>
            <a:off x="8895905" y="6531382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0E0664E-804C-9043-88C3-6B59EC9F968A}"/>
              </a:ext>
            </a:extLst>
          </p:cNvPr>
          <p:cNvSpPr txBox="1">
            <a:spLocks/>
          </p:cNvSpPr>
          <p:nvPr userDrawn="1"/>
        </p:nvSpPr>
        <p:spPr>
          <a:xfrm>
            <a:off x="8610600" y="64244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382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F2EA-03DC-D943-83C4-95013CDD964E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7A85143F-17FD-4948-887D-61C61D4F0BEC}"/>
              </a:ext>
            </a:extLst>
          </p:cNvPr>
          <p:cNvSpPr/>
          <p:nvPr userDrawn="1"/>
        </p:nvSpPr>
        <p:spPr>
          <a:xfrm>
            <a:off x="0" y="6449478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D797B36A-C9A1-274E-A939-78CD1336418C}"/>
              </a:ext>
            </a:extLst>
          </p:cNvPr>
          <p:cNvSpPr txBox="1"/>
          <p:nvPr userDrawn="1"/>
        </p:nvSpPr>
        <p:spPr>
          <a:xfrm>
            <a:off x="8895905" y="6463267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EE3F4AFD-4331-9348-A829-AD0BDC761E7A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789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F2EA-03DC-D943-83C4-95013CDD964E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2AFDF5-09F4-394E-BC47-93C358680737}"/>
              </a:ext>
            </a:extLst>
          </p:cNvPr>
          <p:cNvSpPr/>
          <p:nvPr userDrawn="1"/>
        </p:nvSpPr>
        <p:spPr>
          <a:xfrm>
            <a:off x="0" y="6449478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22A5C3-1E24-A94F-9C8B-F54E1B45F2A5}"/>
              </a:ext>
            </a:extLst>
          </p:cNvPr>
          <p:cNvSpPr txBox="1"/>
          <p:nvPr userDrawn="1"/>
        </p:nvSpPr>
        <p:spPr>
          <a:xfrm>
            <a:off x="8895905" y="6463267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2466550-7BF7-D141-9A34-266735C7A861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999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F2EA-03DC-D943-83C4-95013CDD964E}" type="datetimeFigureOut">
              <a:rPr lang="en-US" smtClean="0"/>
              <a:t>6/13/20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608A4E9B-4FC4-3940-9A36-95655F734FFD}"/>
              </a:ext>
            </a:extLst>
          </p:cNvPr>
          <p:cNvSpPr/>
          <p:nvPr userDrawn="1"/>
        </p:nvSpPr>
        <p:spPr>
          <a:xfrm>
            <a:off x="0" y="6449478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E32BC1C7-A914-BB49-9413-88989FB8411E}"/>
              </a:ext>
            </a:extLst>
          </p:cNvPr>
          <p:cNvSpPr txBox="1"/>
          <p:nvPr userDrawn="1"/>
        </p:nvSpPr>
        <p:spPr>
          <a:xfrm>
            <a:off x="8895905" y="6463267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37B28993-30AC-C141-9FF9-E04E54A06B39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697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F2EA-03DC-D943-83C4-95013CDD964E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5B9F6A28-B64C-C344-A6A9-D14EF44D3AB7}"/>
              </a:ext>
            </a:extLst>
          </p:cNvPr>
          <p:cNvSpPr/>
          <p:nvPr userDrawn="1"/>
        </p:nvSpPr>
        <p:spPr>
          <a:xfrm>
            <a:off x="0" y="6449478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13D7A703-2C16-B94A-9EF0-31504DC6D7FE}"/>
              </a:ext>
            </a:extLst>
          </p:cNvPr>
          <p:cNvSpPr txBox="1"/>
          <p:nvPr userDrawn="1"/>
        </p:nvSpPr>
        <p:spPr>
          <a:xfrm>
            <a:off x="8895905" y="6463267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F575852-6EFF-E747-990B-3633BC258A33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77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F2EA-03DC-D943-83C4-95013CDD964E}" type="datetimeFigureOut">
              <a:rPr lang="en-US" smtClean="0"/>
              <a:t>6/13/20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3E5F25E1-D652-6349-96F5-AFCCA9E22E2C}"/>
              </a:ext>
            </a:extLst>
          </p:cNvPr>
          <p:cNvSpPr/>
          <p:nvPr userDrawn="1"/>
        </p:nvSpPr>
        <p:spPr>
          <a:xfrm>
            <a:off x="0" y="6449478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id="{0127D26D-14A3-2345-AC5F-B20AE06D4D53}"/>
              </a:ext>
            </a:extLst>
          </p:cNvPr>
          <p:cNvSpPr txBox="1"/>
          <p:nvPr userDrawn="1"/>
        </p:nvSpPr>
        <p:spPr>
          <a:xfrm>
            <a:off x="8895905" y="6463267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3CAB0FA-B514-D341-A912-D0D6D17C1278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17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F2EA-03DC-D943-83C4-95013CDD964E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6C4173-2B6A-A14A-A7CC-6A61BF0E69EA}"/>
              </a:ext>
            </a:extLst>
          </p:cNvPr>
          <p:cNvSpPr/>
          <p:nvPr userDrawn="1"/>
        </p:nvSpPr>
        <p:spPr>
          <a:xfrm>
            <a:off x="0" y="6449478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841259-09C0-604E-B220-7EAD206FF72E}"/>
              </a:ext>
            </a:extLst>
          </p:cNvPr>
          <p:cNvSpPr txBox="1"/>
          <p:nvPr userDrawn="1"/>
        </p:nvSpPr>
        <p:spPr>
          <a:xfrm>
            <a:off x="8895905" y="6463267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CB5B21B-2FD5-5D4F-9340-55DE8ECF8AFB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71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F2EA-03DC-D943-83C4-95013CDD964E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91ED16-24EE-FF42-BE71-18219E66DE6F}"/>
              </a:ext>
            </a:extLst>
          </p:cNvPr>
          <p:cNvSpPr/>
          <p:nvPr userDrawn="1"/>
        </p:nvSpPr>
        <p:spPr>
          <a:xfrm>
            <a:off x="0" y="6508997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0A0107-1683-4443-B33B-806EB016E9CE}"/>
              </a:ext>
            </a:extLst>
          </p:cNvPr>
          <p:cNvSpPr txBox="1"/>
          <p:nvPr userDrawn="1"/>
        </p:nvSpPr>
        <p:spPr>
          <a:xfrm>
            <a:off x="8895905" y="6522786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7A751B1-CAF2-BF44-A2E4-7F0880B39423}"/>
              </a:ext>
            </a:extLst>
          </p:cNvPr>
          <p:cNvSpPr txBox="1">
            <a:spLocks/>
          </p:cNvSpPr>
          <p:nvPr userDrawn="1"/>
        </p:nvSpPr>
        <p:spPr>
          <a:xfrm>
            <a:off x="8610600" y="64158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572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6F2EA-03DC-D943-83C4-95013CDD964E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09175238-E94F-5B4B-8C52-E29BCC588D69}"/>
              </a:ext>
            </a:extLst>
          </p:cNvPr>
          <p:cNvSpPr/>
          <p:nvPr userDrawn="1"/>
        </p:nvSpPr>
        <p:spPr>
          <a:xfrm>
            <a:off x="0" y="6458417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2048E213-B706-4744-A68B-47C619DAA840}"/>
              </a:ext>
            </a:extLst>
          </p:cNvPr>
          <p:cNvSpPr txBox="1"/>
          <p:nvPr userDrawn="1"/>
        </p:nvSpPr>
        <p:spPr>
          <a:xfrm>
            <a:off x="8895905" y="6472206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AE5438B-59A3-6648-B4C2-F94351C852F6}"/>
              </a:ext>
            </a:extLst>
          </p:cNvPr>
          <p:cNvSpPr txBox="1">
            <a:spLocks/>
          </p:cNvSpPr>
          <p:nvPr userDrawn="1"/>
        </p:nvSpPr>
        <p:spPr>
          <a:xfrm>
            <a:off x="8610600" y="636528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480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nfordnlp/GloV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ciejkula/glove-pytho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ancyerii.github.io/2019/03/09/bert-code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ogle-research/ber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28841" y="2579553"/>
            <a:ext cx="6311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KaiTi" charset="-122"/>
                <a:ea typeface="KaiTi" charset="-122"/>
                <a:cs typeface="KaiTi" charset="-122"/>
              </a:rPr>
              <a:t>词向量的训练以及使用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122139" y="3896657"/>
            <a:ext cx="22365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KaiTi" charset="-122"/>
                <a:ea typeface="KaiTi" charset="-122"/>
                <a:cs typeface="KaiTi" charset="-122"/>
              </a:rPr>
              <a:t>王老师</a:t>
            </a:r>
            <a:endParaRPr kumimoji="1" lang="en-US" altLang="zh-CN" sz="3200" dirty="0">
              <a:latin typeface="KaiTi" charset="-122"/>
              <a:ea typeface="KaiTi" charset="-122"/>
              <a:cs typeface="KaiTi" charset="-122"/>
            </a:endParaRPr>
          </a:p>
          <a:p>
            <a:r>
              <a:rPr kumimoji="1" lang="en-US" altLang="zh-CN" sz="3200" dirty="0">
                <a:latin typeface="KaiTi" charset="-122"/>
                <a:ea typeface="KaiTi" charset="-122"/>
                <a:cs typeface="KaiTi" charset="-122"/>
              </a:rPr>
              <a:t>2020/06/13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9460529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30DA45-4D7E-2243-AEDD-ACBAD04E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CBOW</a:t>
            </a:r>
            <a:r>
              <a:rPr kumimoji="1" lang="zh-CN" altLang="en-US" dirty="0"/>
              <a:t>模型流程举例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9695DA-1D59-C141-A75F-41289254A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0129"/>
            <a:ext cx="9969708" cy="503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66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30DA45-4D7E-2243-AEDD-ACBAD04E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CBOW</a:t>
            </a:r>
            <a:r>
              <a:rPr kumimoji="1" lang="zh-CN" altLang="en-US" dirty="0"/>
              <a:t>模型流程举例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0F9145-04BE-4B4F-8DD8-89ECF03B0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58" y="1371599"/>
            <a:ext cx="9816580" cy="496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19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30DA45-4D7E-2243-AEDD-ACBAD04E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CBOW</a:t>
            </a:r>
            <a:r>
              <a:rPr kumimoji="1" lang="zh-CN" altLang="en-US" dirty="0"/>
              <a:t>模型流程举例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3B13AE-FF2C-C442-A572-8D9899AE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4201"/>
            <a:ext cx="9774836" cy="50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90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30DA45-4D7E-2243-AEDD-ACBAD04E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CBOW</a:t>
            </a:r>
            <a:r>
              <a:rPr kumimoji="1" lang="zh-CN" altLang="en-US" dirty="0"/>
              <a:t>模型流程举例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935804-CEA2-9446-8F2C-8BE426129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396999"/>
            <a:ext cx="10044659" cy="462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88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474DE-84BC-274E-83AE-0CA9334A0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290EB7-7248-2941-82AE-E159BA2E1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文本表示的方法</a:t>
            </a:r>
            <a:endParaRPr kumimoji="1"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词向量的训练</a:t>
            </a:r>
            <a:endParaRPr kumimoji="1"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Glove</a:t>
            </a: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BERT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句子向量</a:t>
            </a:r>
            <a:endParaRPr kumimoji="1"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6168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B25E0-F0C9-C24A-B255-29ADC3F6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Glove</a:t>
            </a:r>
            <a:r>
              <a:rPr kumimoji="1" lang="zh-CN" altLang="en-US" dirty="0"/>
              <a:t>的使用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22F0C5-373B-4F41-A7B4-7BCF2D4E7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官方</a:t>
            </a:r>
            <a:r>
              <a:rPr kumimoji="1" lang="en-US" altLang="zh-CN" dirty="0"/>
              <a:t>glove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 </a:t>
            </a:r>
            <a:r>
              <a:rPr kumimoji="1" lang="en-US" altLang="zh-CN" dirty="0">
                <a:hlinkClick r:id="rId3"/>
              </a:rPr>
              <a:t>https://github.com/stanfordnlp/GloVe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</a:t>
            </a:r>
            <a:r>
              <a:rPr kumimoji="1" lang="zh-CN" altLang="en-US" dirty="0"/>
              <a:t>实现</a:t>
            </a:r>
            <a:endParaRPr kumimoji="1" lang="en-US" altLang="zh-CN" dirty="0"/>
          </a:p>
          <a:p>
            <a:r>
              <a:rPr kumimoji="1" lang="en-US" altLang="zh-CN" dirty="0"/>
              <a:t>Python</a:t>
            </a:r>
            <a:r>
              <a:rPr kumimoji="1" lang="zh-CN" altLang="en-US" dirty="0"/>
              <a:t> 实现：</a:t>
            </a:r>
            <a:r>
              <a:rPr kumimoji="1" lang="en-US" altLang="zh-CN" dirty="0"/>
              <a:t> </a:t>
            </a:r>
            <a:r>
              <a:rPr kumimoji="1" lang="en-US" altLang="zh-CN" dirty="0">
                <a:hlinkClick r:id="rId4"/>
              </a:rPr>
              <a:t>https://github.com/maciejkula/glove-python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.</a:t>
            </a:r>
            <a:r>
              <a:rPr kumimoji="1" lang="zh-CN" altLang="en-US" dirty="0"/>
              <a:t>安装</a:t>
            </a:r>
            <a:endParaRPr kumimoji="1" lang="en-US" altLang="zh-CN" dirty="0"/>
          </a:p>
          <a:p>
            <a:pPr lvl="1"/>
            <a:r>
              <a:rPr lang="en-US" altLang="zh-CN" dirty="0"/>
              <a:t>pip install </a:t>
            </a:r>
            <a:r>
              <a:rPr lang="en-US" altLang="zh-CN" dirty="0" err="1"/>
              <a:t>glove_python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755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B25E0-F0C9-C24A-B255-29ADC3F6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Glove</a:t>
            </a:r>
            <a:r>
              <a:rPr kumimoji="1" lang="zh-CN" altLang="en-US" dirty="0"/>
              <a:t> 使用 </a:t>
            </a:r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B5FBA1A-C03B-D94F-9743-82FA990E4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2469" y="1579133"/>
            <a:ext cx="6959600" cy="2895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CC96EB-19F8-B245-8552-F161352A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54" y="4518623"/>
            <a:ext cx="6362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0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B25E0-F0C9-C24A-B255-29ADC3F6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Glove</a:t>
            </a:r>
            <a:r>
              <a:rPr kumimoji="1" lang="zh-CN" altLang="en-US" dirty="0"/>
              <a:t> 使用 </a:t>
            </a:r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BBE525-00EC-134D-8720-1AEC5B82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524312"/>
            <a:ext cx="5143500" cy="2400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FE8001-1AC2-6C44-8487-44C6C22F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423" y="3208624"/>
            <a:ext cx="4775200" cy="1130300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AF1E0ED0-B630-5945-8A9E-08B796F0D7F7}"/>
              </a:ext>
            </a:extLst>
          </p:cNvPr>
          <p:cNvSpPr/>
          <p:nvPr/>
        </p:nvSpPr>
        <p:spPr>
          <a:xfrm>
            <a:off x="5247390" y="3612630"/>
            <a:ext cx="1439056" cy="2182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D05D29-1BEB-E548-A997-ED10E89CB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4338924"/>
            <a:ext cx="51816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21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474DE-84BC-274E-83AE-0CA9334A0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290EB7-7248-2941-82AE-E159BA2E1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文本表示的方法</a:t>
            </a:r>
            <a:endParaRPr kumimoji="1"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词向量的训练</a:t>
            </a:r>
            <a:endParaRPr kumimoji="1"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Glove</a:t>
            </a:r>
          </a:p>
          <a:p>
            <a:r>
              <a:rPr lang="zh-CN" altLang="en-US" dirty="0"/>
              <a:t>使用</a:t>
            </a:r>
            <a:r>
              <a:rPr lang="en-US" altLang="zh-CN" dirty="0"/>
              <a:t>BERT</a:t>
            </a:r>
            <a:r>
              <a:rPr lang="zh-CN" altLang="en-US" dirty="0"/>
              <a:t>句子向量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003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B292E-38D6-9344-AAA0-57291D91E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ELMo</a:t>
            </a:r>
            <a:r>
              <a:rPr kumimoji="1" lang="zh-CN" altLang="en-US" dirty="0"/>
              <a:t>、</a:t>
            </a:r>
            <a:r>
              <a:rPr kumimoji="1" lang="en-US" altLang="zh-CN" dirty="0"/>
              <a:t>GPT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BERT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920EF1-6D2A-1343-B3E9-3DBFF6F21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特征提取器：</a:t>
            </a:r>
            <a:r>
              <a:rPr lang="en" altLang="zh-CN" dirty="0" err="1"/>
              <a:t>elmo</a:t>
            </a:r>
            <a:r>
              <a:rPr lang="zh-CN" altLang="en-US" dirty="0"/>
              <a:t>采用</a:t>
            </a:r>
            <a:r>
              <a:rPr lang="en" altLang="zh-CN" dirty="0"/>
              <a:t>LSTM</a:t>
            </a:r>
            <a:r>
              <a:rPr lang="zh-CN" altLang="en-US" dirty="0"/>
              <a:t>进行提取，</a:t>
            </a:r>
            <a:r>
              <a:rPr lang="en" altLang="zh-CN" dirty="0"/>
              <a:t>GPT</a:t>
            </a:r>
            <a:r>
              <a:rPr lang="zh-CN" altLang="en-US" dirty="0"/>
              <a:t>和</a:t>
            </a:r>
            <a:r>
              <a:rPr lang="en" altLang="zh-CN" dirty="0" err="1"/>
              <a:t>bert</a:t>
            </a:r>
            <a:r>
              <a:rPr lang="zh-CN" altLang="en-US" dirty="0"/>
              <a:t>则采用</a:t>
            </a:r>
            <a:r>
              <a:rPr lang="en" altLang="zh-CN" dirty="0"/>
              <a:t>Transformer</a:t>
            </a:r>
            <a:r>
              <a:rPr lang="zh-CN" altLang="en-US" dirty="0"/>
              <a:t>进行提取。很多任务表明</a:t>
            </a:r>
            <a:r>
              <a:rPr lang="en" altLang="zh-CN" dirty="0"/>
              <a:t>Transformer</a:t>
            </a:r>
            <a:r>
              <a:rPr lang="zh-CN" altLang="en-US" dirty="0"/>
              <a:t>特征提取能力强于</a:t>
            </a:r>
            <a:r>
              <a:rPr lang="en" altLang="zh-CN" dirty="0"/>
              <a:t>LSTM</a:t>
            </a:r>
            <a:r>
              <a:rPr lang="zh-CN" altLang="en" dirty="0"/>
              <a:t>，</a:t>
            </a:r>
            <a:r>
              <a:rPr lang="en" altLang="zh-CN" dirty="0" err="1"/>
              <a:t>elmo</a:t>
            </a:r>
            <a:r>
              <a:rPr lang="zh-CN" altLang="en-US" dirty="0"/>
              <a:t>采用</a:t>
            </a:r>
            <a:r>
              <a:rPr lang="en-US" altLang="zh-CN" dirty="0"/>
              <a:t>1</a:t>
            </a:r>
            <a:r>
              <a:rPr lang="zh-CN" altLang="en-US" dirty="0"/>
              <a:t>层静态向量</a:t>
            </a:r>
            <a:r>
              <a:rPr lang="en-US" altLang="zh-CN" dirty="0"/>
              <a:t>+2</a:t>
            </a:r>
            <a:r>
              <a:rPr lang="zh-CN" altLang="en-US" dirty="0"/>
              <a:t>层</a:t>
            </a:r>
            <a:r>
              <a:rPr lang="en" altLang="zh-CN" dirty="0"/>
              <a:t>LSTM</a:t>
            </a:r>
            <a:r>
              <a:rPr lang="zh-CN" altLang="en" dirty="0"/>
              <a:t>，</a:t>
            </a:r>
            <a:r>
              <a:rPr lang="zh-CN" altLang="en-US" dirty="0"/>
              <a:t>多层提取能力有限，而</a:t>
            </a:r>
            <a:r>
              <a:rPr lang="en" altLang="zh-CN" dirty="0"/>
              <a:t>GPT</a:t>
            </a:r>
            <a:r>
              <a:rPr lang="zh-CN" altLang="en-US" dirty="0"/>
              <a:t>和</a:t>
            </a:r>
            <a:r>
              <a:rPr lang="en" altLang="zh-CN" dirty="0" err="1"/>
              <a:t>bert</a:t>
            </a:r>
            <a:r>
              <a:rPr lang="zh-CN" altLang="en-US" dirty="0"/>
              <a:t>中的</a:t>
            </a:r>
            <a:r>
              <a:rPr lang="en" altLang="zh-CN" dirty="0"/>
              <a:t>Transformer</a:t>
            </a:r>
            <a:r>
              <a:rPr lang="zh-CN" altLang="en-US" dirty="0"/>
              <a:t>可采用多层，并行计算能力强</a:t>
            </a:r>
            <a:endParaRPr lang="en-US" altLang="zh-CN" dirty="0"/>
          </a:p>
          <a:p>
            <a:r>
              <a:rPr kumimoji="1" lang="zh-CN" altLang="en-US" dirty="0"/>
              <a:t>单</a:t>
            </a:r>
            <a:r>
              <a:rPr kumimoji="1" lang="en-US" altLang="zh-CN" dirty="0"/>
              <a:t>/</a:t>
            </a:r>
            <a:r>
              <a:rPr kumimoji="1" lang="zh-CN" altLang="en-US" dirty="0"/>
              <a:t>双向语言模型：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GPT</a:t>
            </a:r>
            <a:r>
              <a:rPr kumimoji="1" lang="zh-CN" altLang="en-US" dirty="0"/>
              <a:t>采用单向语言模型，</a:t>
            </a:r>
            <a:r>
              <a:rPr kumimoji="1" lang="en-US" altLang="zh-CN" dirty="0" err="1"/>
              <a:t>ELMo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BERT</a:t>
            </a:r>
            <a:r>
              <a:rPr kumimoji="1" lang="zh-CN" altLang="en-US" dirty="0"/>
              <a:t>采用双向语言模型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GPT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BERT</a:t>
            </a:r>
            <a:r>
              <a:rPr kumimoji="1" lang="zh-CN" altLang="en-US" dirty="0"/>
              <a:t>都采用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是</a:t>
            </a:r>
            <a:r>
              <a:rPr kumimoji="1" lang="en-US" altLang="zh-CN" dirty="0"/>
              <a:t>Encoder-Decoder</a:t>
            </a:r>
            <a:r>
              <a:rPr kumimoji="1" lang="zh-CN" altLang="en-US" dirty="0"/>
              <a:t>结构，</a:t>
            </a:r>
            <a:r>
              <a:rPr kumimoji="1" lang="en-US" altLang="zh-CN" dirty="0"/>
              <a:t>GPT</a:t>
            </a:r>
            <a:r>
              <a:rPr kumimoji="1" lang="zh-CN" altLang="en-US" dirty="0"/>
              <a:t>的单向语言模型采用</a:t>
            </a:r>
            <a:r>
              <a:rPr kumimoji="1" lang="en-US" altLang="zh-CN" dirty="0"/>
              <a:t>Decoder</a:t>
            </a:r>
            <a:r>
              <a:rPr kumimoji="1" lang="zh-CN" altLang="en-US" dirty="0"/>
              <a:t>结构，</a:t>
            </a:r>
            <a:r>
              <a:rPr kumimoji="1" lang="en-US" altLang="zh-CN" dirty="0"/>
              <a:t>Decoder</a:t>
            </a:r>
            <a:r>
              <a:rPr kumimoji="1" lang="zh-CN" altLang="en-US" dirty="0"/>
              <a:t>的部分见到的都是不完整的句子；</a:t>
            </a:r>
            <a:r>
              <a:rPr kumimoji="1" lang="en-US" altLang="zh-CN" dirty="0"/>
              <a:t>BERT</a:t>
            </a:r>
            <a:r>
              <a:rPr kumimoji="1" lang="zh-CN" altLang="en-US" dirty="0"/>
              <a:t>的双向语言模型则采用</a:t>
            </a:r>
            <a:r>
              <a:rPr kumimoji="1" lang="en-US" altLang="zh-CN" dirty="0"/>
              <a:t>Encoder</a:t>
            </a:r>
            <a:r>
              <a:rPr kumimoji="1" lang="zh-CN" altLang="en-US" dirty="0"/>
              <a:t>部分，能够看到完整句子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8474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474DE-84BC-274E-83AE-0CA9334A0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290EB7-7248-2941-82AE-E159BA2E1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文本表示的方法</a:t>
            </a:r>
            <a:endParaRPr kumimoji="1" lang="en-US" altLang="zh-CN" dirty="0"/>
          </a:p>
          <a:p>
            <a:r>
              <a:rPr kumimoji="1" lang="zh-CN" altLang="en-US" dirty="0"/>
              <a:t>词向量的训练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Glove</a:t>
            </a:r>
          </a:p>
          <a:p>
            <a:r>
              <a:rPr lang="zh-CN" altLang="en-US" dirty="0"/>
              <a:t>使用</a:t>
            </a:r>
            <a:r>
              <a:rPr lang="en-US" altLang="zh-CN" dirty="0"/>
              <a:t>BERT</a:t>
            </a:r>
            <a:r>
              <a:rPr lang="zh-CN" altLang="en-US" dirty="0"/>
              <a:t>句子向量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125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111E18-098C-3F43-A9C7-1CD13D01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BERT</a:t>
            </a:r>
            <a:r>
              <a:rPr kumimoji="1" lang="zh-CN" altLang="en-US" dirty="0"/>
              <a:t>生成句子向量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A485994-D87B-B94C-A4BC-8BAAF9767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5771" y="1690688"/>
            <a:ext cx="78182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8363F-7483-8B4C-9E6F-69D4D7C7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BERT</a:t>
            </a:r>
            <a:r>
              <a:rPr kumimoji="1" lang="zh-CN" altLang="en-US" dirty="0"/>
              <a:t>生成句子向量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51EB9C8-6EBC-BA46-BF47-564FEC4F1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78856"/>
            <a:ext cx="10515600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53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6F7E0-55B1-CB41-BFD9-018F37605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BERT</a:t>
            </a:r>
            <a:r>
              <a:rPr kumimoji="1" lang="zh-CN" altLang="en-US" dirty="0"/>
              <a:t>生成句子向量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9730DED-3759-5E49-A0F6-C1516772B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822792"/>
            <a:ext cx="10515600" cy="121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19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5ED1BF-9C53-B34D-9358-4E049DBA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BERT</a:t>
            </a:r>
            <a:r>
              <a:rPr kumimoji="1" lang="zh-CN" altLang="en-US" dirty="0"/>
              <a:t>生成句子向量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A81EF41-1CE2-0543-8206-77E569CED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32636"/>
            <a:ext cx="10515600" cy="31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57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BB150-F5CB-7A4B-AF06-B0346FCA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BERT</a:t>
            </a:r>
            <a:r>
              <a:rPr kumimoji="1" lang="zh-CN" altLang="en-US" dirty="0"/>
              <a:t>生成句子向量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895F1AC-7BD9-CD44-BEDD-4F030A47D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552700"/>
            <a:ext cx="10414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95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DFA3B-2D5F-D448-AA5F-CEDA8D7F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BERT</a:t>
            </a:r>
            <a:r>
              <a:rPr kumimoji="1" lang="zh-CN" altLang="en-US" dirty="0"/>
              <a:t>生成句子向量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C51CA3B-B2DC-A943-9336-E950D233D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12194"/>
            <a:ext cx="99822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99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D014F-17C7-A74E-B692-CEB089D6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BERT</a:t>
            </a:r>
            <a:r>
              <a:rPr kumimoji="1" lang="zh-CN" altLang="en-US" dirty="0"/>
              <a:t>生成句子向量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FDBD547-3AD5-D64F-A3F0-6290E853B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76075"/>
            <a:ext cx="10515600" cy="378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22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C50BA-F460-8046-967F-0DBFB7B45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BERT</a:t>
            </a:r>
            <a:r>
              <a:rPr kumimoji="1" lang="zh-CN" altLang="en-US" dirty="0"/>
              <a:t>生成句子向量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AD4F005-498A-7E49-9BD4-F862C057A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1550" y="2100484"/>
            <a:ext cx="10515600" cy="31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99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C8C3AE-5768-3549-B24A-39C85BA47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69CAA2-11BB-8C49-9F06-CA8B7BE78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BERT</a:t>
            </a:r>
            <a:r>
              <a:rPr kumimoji="1" lang="zh-CN" altLang="en-US" dirty="0"/>
              <a:t>源码阅读</a:t>
            </a:r>
            <a:endParaRPr kumimoji="1" lang="en-US" altLang="zh-CN" dirty="0"/>
          </a:p>
          <a:p>
            <a:pPr lvl="1"/>
            <a:r>
              <a:rPr lang="en" altLang="zh-CN" dirty="0">
                <a:hlinkClick r:id="rId3"/>
              </a:rPr>
              <a:t>http://fancyerii.github.io/2019/03/09/bert-codes/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BERT</a:t>
            </a:r>
            <a:r>
              <a:rPr kumimoji="1" lang="zh-CN" altLang="en-US" dirty="0"/>
              <a:t>源代码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r>
              <a:rPr lang="en" altLang="zh-CN" dirty="0">
                <a:hlinkClick r:id="rId4"/>
              </a:rPr>
              <a:t>https://github.com/google-research/bert</a:t>
            </a:r>
            <a:endParaRPr lang="en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7911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474DE-84BC-274E-83AE-0CA9334A0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290EB7-7248-2941-82AE-E159BA2E1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文本表示的方法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词向量的训练</a:t>
            </a:r>
            <a:endParaRPr kumimoji="1"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Glove</a:t>
            </a: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BERT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句子向量</a:t>
            </a:r>
            <a:endParaRPr kumimoji="1"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4099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CD135-B1AB-D64B-8C81-44FB3DAA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文本表示的方法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C34E69-36F9-FB44-A8EB-FD7E41F94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one-hot</a:t>
            </a:r>
            <a:r>
              <a:rPr lang="zh-CN" altLang="en-US" dirty="0"/>
              <a:t>、</a:t>
            </a:r>
            <a:r>
              <a:rPr lang="en-US" altLang="zh-CN" dirty="0" err="1"/>
              <a:t>tf-idf</a:t>
            </a:r>
            <a:r>
              <a:rPr lang="zh-CN" altLang="en-US" dirty="0"/>
              <a:t> 的</a:t>
            </a:r>
            <a:r>
              <a:rPr lang="en-US" altLang="zh-CN" dirty="0"/>
              <a:t>bag-of-words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主题模型：</a:t>
            </a:r>
            <a:r>
              <a:rPr lang="en-US" altLang="zh-CN" dirty="0"/>
              <a:t>LSA</a:t>
            </a:r>
            <a:r>
              <a:rPr lang="zh-CN" altLang="en-US" dirty="0"/>
              <a:t>（</a:t>
            </a:r>
            <a:r>
              <a:rPr lang="en-US" altLang="zh-CN" dirty="0"/>
              <a:t>SVD</a:t>
            </a:r>
            <a:r>
              <a:rPr lang="zh-CN" altLang="en-US" dirty="0"/>
              <a:t>）、</a:t>
            </a:r>
            <a:r>
              <a:rPr lang="en-US" altLang="zh-CN" dirty="0" err="1"/>
              <a:t>pLSA</a:t>
            </a:r>
            <a:r>
              <a:rPr lang="zh-CN" altLang="en-US" dirty="0"/>
              <a:t>、</a:t>
            </a:r>
            <a:r>
              <a:rPr lang="en-US" altLang="zh-CN" dirty="0"/>
              <a:t>LDA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基于词向量的固定表征：</a:t>
            </a:r>
            <a:r>
              <a:rPr lang="en-US" altLang="zh-CN" dirty="0"/>
              <a:t>word2vec</a:t>
            </a:r>
            <a:r>
              <a:rPr lang="zh-CN" altLang="en-US" dirty="0"/>
              <a:t>、</a:t>
            </a:r>
            <a:r>
              <a:rPr lang="en-US" altLang="zh-CN" dirty="0" err="1"/>
              <a:t>fastText</a:t>
            </a:r>
            <a:r>
              <a:rPr lang="zh-CN" altLang="en-US" dirty="0"/>
              <a:t>、</a:t>
            </a:r>
            <a:r>
              <a:rPr lang="en-US" altLang="zh-CN" dirty="0"/>
              <a:t>glove</a:t>
            </a:r>
          </a:p>
          <a:p>
            <a:r>
              <a:rPr lang="zh-CN" altLang="en-US" dirty="0"/>
              <a:t>基于词向量的动态表征：</a:t>
            </a:r>
            <a:r>
              <a:rPr lang="en-US" altLang="zh-CN" dirty="0" err="1"/>
              <a:t>elmo</a:t>
            </a:r>
            <a:r>
              <a:rPr lang="zh-CN" altLang="en-US" dirty="0"/>
              <a:t>、</a:t>
            </a:r>
            <a:r>
              <a:rPr lang="en-US" altLang="zh-CN" dirty="0"/>
              <a:t>GPT</a:t>
            </a:r>
            <a:r>
              <a:rPr lang="zh-CN" altLang="en-US" dirty="0"/>
              <a:t>、</a:t>
            </a:r>
            <a:r>
              <a:rPr lang="en-US" altLang="zh-CN" dirty="0" err="1"/>
              <a:t>bert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326A41-6F5A-A347-9399-9FCF25587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25974"/>
            <a:ext cx="2654763" cy="238592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9F8BC08-8F76-DF4B-BE2D-982F8E6C401E}"/>
              </a:ext>
            </a:extLst>
          </p:cNvPr>
          <p:cNvGrpSpPr/>
          <p:nvPr/>
        </p:nvGrpSpPr>
        <p:grpSpPr>
          <a:xfrm>
            <a:off x="3643630" y="4328456"/>
            <a:ext cx="5986261" cy="1714500"/>
            <a:chOff x="3643630" y="4328456"/>
            <a:chExt cx="5986261" cy="17145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B2C2AF1-FA67-2A4C-B574-1B52B75D4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5891" y="4328456"/>
              <a:ext cx="4064000" cy="17145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7184F38-35D6-5E40-8F36-E854FC29B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3630" y="4586425"/>
              <a:ext cx="1612900" cy="444500"/>
            </a:xfrm>
            <a:prstGeom prst="rect">
              <a:avLst/>
            </a:prstGeom>
          </p:spPr>
        </p:pic>
        <p:sp>
          <p:nvSpPr>
            <p:cNvPr id="7" name="右箭头 6">
              <a:extLst>
                <a:ext uri="{FF2B5EF4-FFF2-40B4-BE49-F238E27FC236}">
                  <a16:creationId xmlns:a16="http://schemas.microsoft.com/office/drawing/2014/main" id="{C39EE56F-BF15-B84F-8EEC-59EE8E410486}"/>
                </a:ext>
              </a:extLst>
            </p:cNvPr>
            <p:cNvSpPr/>
            <p:nvPr/>
          </p:nvSpPr>
          <p:spPr>
            <a:xfrm>
              <a:off x="3643630" y="5052168"/>
              <a:ext cx="1612900" cy="1335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951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B1FE9D-B85C-CF4D-AEDF-DA6B3DB8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各种词向量的特点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533E29-A424-364D-8695-8AE59C300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One-hot</a:t>
            </a:r>
          </a:p>
          <a:p>
            <a:pPr lvl="1"/>
            <a:r>
              <a:rPr lang="zh-CN" altLang="en-US" dirty="0"/>
              <a:t>维度灾难、语义鸿沟</a:t>
            </a:r>
            <a:endParaRPr lang="en-US" altLang="zh-CN" dirty="0"/>
          </a:p>
          <a:p>
            <a:r>
              <a:rPr lang="zh-CN" altLang="en-US" dirty="0"/>
              <a:t>矩阵分解 </a:t>
            </a:r>
            <a:r>
              <a:rPr lang="en-US" altLang="zh-CN" dirty="0"/>
              <a:t>(LSA)</a:t>
            </a:r>
          </a:p>
          <a:p>
            <a:pPr lvl="1"/>
            <a:r>
              <a:rPr lang="zh-CN" altLang="en-US" dirty="0"/>
              <a:t>利用全局语料特征，但</a:t>
            </a:r>
            <a:r>
              <a:rPr lang="en-US" altLang="zh-CN" dirty="0"/>
              <a:t>SVD</a:t>
            </a:r>
            <a:r>
              <a:rPr lang="zh-CN" altLang="en-US" dirty="0"/>
              <a:t>求解计算复杂度大；</a:t>
            </a:r>
            <a:endParaRPr lang="en-US" altLang="zh-CN" dirty="0"/>
          </a:p>
          <a:p>
            <a:r>
              <a:rPr lang="zh-CN" altLang="en-US" dirty="0"/>
              <a:t>分布式表示 </a:t>
            </a:r>
            <a:r>
              <a:rPr lang="en-US" altLang="zh-CN" dirty="0"/>
              <a:t>(distributed representation) </a:t>
            </a:r>
          </a:p>
          <a:p>
            <a:pPr lvl="1"/>
            <a:r>
              <a:rPr lang="zh-CN" altLang="en-US" dirty="0"/>
              <a:t>基于分布式假设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相同上下文语境的词有似含义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基于</a:t>
            </a:r>
            <a:r>
              <a:rPr lang="en-US" altLang="zh-CN" dirty="0"/>
              <a:t>NNLM/RNNLM</a:t>
            </a:r>
            <a:r>
              <a:rPr lang="zh-CN" altLang="en-US" dirty="0"/>
              <a:t>的词向量：词向量为副产物，存在效率不高等问题；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word2vec</a:t>
            </a:r>
            <a:r>
              <a:rPr lang="zh-CN" altLang="en-US" dirty="0"/>
              <a:t>、</a:t>
            </a:r>
            <a:r>
              <a:rPr lang="en-US" altLang="zh-CN" dirty="0" err="1"/>
              <a:t>fastText</a:t>
            </a:r>
            <a:r>
              <a:rPr lang="zh-CN" altLang="en-US" dirty="0"/>
              <a:t>：优化效率高，但是基于局部语料；</a:t>
            </a:r>
          </a:p>
          <a:p>
            <a:pPr lvl="1"/>
            <a:r>
              <a:rPr lang="en-US" altLang="zh-CN" dirty="0"/>
              <a:t>glove</a:t>
            </a:r>
            <a:r>
              <a:rPr lang="zh-CN" altLang="en-US" dirty="0"/>
              <a:t>：基于全局预料，结合了</a:t>
            </a:r>
            <a:r>
              <a:rPr lang="en-US" altLang="zh-CN" dirty="0"/>
              <a:t>LSA</a:t>
            </a:r>
            <a:r>
              <a:rPr lang="zh-CN" altLang="en-US" dirty="0"/>
              <a:t>和</a:t>
            </a:r>
            <a:r>
              <a:rPr lang="en-US" altLang="zh-CN" dirty="0"/>
              <a:t>word2vec</a:t>
            </a:r>
            <a:r>
              <a:rPr lang="zh-CN" altLang="en-US" dirty="0"/>
              <a:t>的优点；</a:t>
            </a:r>
          </a:p>
          <a:p>
            <a:pPr lvl="1"/>
            <a:r>
              <a:rPr lang="en-US" altLang="zh-CN" dirty="0" err="1"/>
              <a:t>elmo</a:t>
            </a:r>
            <a:r>
              <a:rPr lang="zh-CN" altLang="en-US" dirty="0"/>
              <a:t>、</a:t>
            </a:r>
            <a:r>
              <a:rPr lang="en-US" altLang="zh-CN" dirty="0"/>
              <a:t>GPT</a:t>
            </a:r>
            <a:r>
              <a:rPr lang="zh-CN" altLang="en-US" dirty="0"/>
              <a:t>、</a:t>
            </a:r>
            <a:r>
              <a:rPr lang="en-US" altLang="zh-CN" dirty="0" err="1"/>
              <a:t>bert</a:t>
            </a:r>
            <a:r>
              <a:rPr lang="zh-CN" altLang="en-US" dirty="0"/>
              <a:t>：动态特征，可以解决一词多义的问题。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11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474DE-84BC-274E-83AE-0CA9334A0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290EB7-7248-2941-82AE-E159BA2E1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文本表示的方法</a:t>
            </a:r>
            <a:endParaRPr kumimoji="1"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zh-CN" altLang="en-US" dirty="0"/>
              <a:t>词向量的训练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Glove</a:t>
            </a: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BERT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句子向量</a:t>
            </a:r>
            <a:endParaRPr kumimoji="1"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628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E29F3-3211-C349-8720-6092DD16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word2vec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EEE4A5-4B41-6540-B5D8-1AF5FBFDD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0344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word2vec</a:t>
            </a:r>
            <a:r>
              <a:rPr kumimoji="1" lang="zh-CN" altLang="en-US" dirty="0"/>
              <a:t>的两种模型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6EB728-6AFB-0F44-B4E2-2A966A4A7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28" y="2323146"/>
            <a:ext cx="3239712" cy="31934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440C58-F270-1745-A195-F06A8B110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252" y="2323146"/>
            <a:ext cx="3332820" cy="30731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4A7352-CEB5-FC41-B6A8-915984D1AEB4}"/>
              </a:ext>
            </a:extLst>
          </p:cNvPr>
          <p:cNvSpPr txBox="1"/>
          <p:nvPr/>
        </p:nvSpPr>
        <p:spPr>
          <a:xfrm>
            <a:off x="3060079" y="5516576"/>
            <a:ext cx="1048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CBOW</a:t>
            </a:r>
            <a:endParaRPr kumimoji="1" lang="zh-CN" altLang="en-US" sz="20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0FA430-D792-1F43-856E-633CAACA500E}"/>
              </a:ext>
            </a:extLst>
          </p:cNvPr>
          <p:cNvSpPr txBox="1"/>
          <p:nvPr/>
        </p:nvSpPr>
        <p:spPr>
          <a:xfrm>
            <a:off x="8319089" y="5507085"/>
            <a:ext cx="138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Skip-gram</a:t>
            </a:r>
            <a:endParaRPr kumimoji="1" lang="zh-CN" altLang="en-US" sz="2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126BFD-7E81-5C48-A3DC-65737552A686}"/>
              </a:ext>
            </a:extLst>
          </p:cNvPr>
          <p:cNvSpPr txBox="1"/>
          <p:nvPr/>
        </p:nvSpPr>
        <p:spPr>
          <a:xfrm>
            <a:off x="1382562" y="5907195"/>
            <a:ext cx="514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CBOW</a:t>
            </a:r>
            <a:r>
              <a:rPr lang="zh-CN" altLang="en-US" dirty="0"/>
              <a:t>模型根据</a:t>
            </a:r>
            <a:r>
              <a:rPr lang="zh-CN" altLang="en-US" b="1" dirty="0"/>
              <a:t>中心词</a:t>
            </a:r>
            <a:r>
              <a:rPr lang="en-US" altLang="zh-CN" b="1" dirty="0"/>
              <a:t>W(t)</a:t>
            </a:r>
            <a:r>
              <a:rPr lang="zh-CN" altLang="en-US" b="1" dirty="0"/>
              <a:t>周围的词</a:t>
            </a:r>
            <a:r>
              <a:rPr lang="zh-CN" altLang="en-US" dirty="0"/>
              <a:t>来预测中心词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ED9423-5C59-E544-B903-771770ADE643}"/>
              </a:ext>
            </a:extLst>
          </p:cNvPr>
          <p:cNvSpPr txBox="1"/>
          <p:nvPr/>
        </p:nvSpPr>
        <p:spPr>
          <a:xfrm>
            <a:off x="6907252" y="5897016"/>
            <a:ext cx="484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Skip-gram</a:t>
            </a:r>
            <a:r>
              <a:rPr lang="zh-CN" altLang="en-US" dirty="0"/>
              <a:t>模型则根据</a:t>
            </a:r>
            <a:r>
              <a:rPr lang="zh-CN" altLang="en-US" b="1" dirty="0"/>
              <a:t>中心词</a:t>
            </a:r>
            <a:r>
              <a:rPr lang="en-US" altLang="zh-CN" b="1" dirty="0"/>
              <a:t>W(t)</a:t>
            </a:r>
            <a:r>
              <a:rPr lang="zh-CN" altLang="en-US" dirty="0"/>
              <a:t>来预测周围词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393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17B85-9076-5640-A3C3-FBB4BCC5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wor2vec</a:t>
            </a:r>
            <a:r>
              <a:rPr kumimoji="1" lang="zh-CN" altLang="en-US" dirty="0"/>
              <a:t>是如何工作的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BBAD69-EBC8-AC46-B360-A6FDCEF18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0" y="1825625"/>
            <a:ext cx="65913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输入层：上下文单词的</a:t>
            </a:r>
            <a:r>
              <a:rPr lang="en-US" altLang="zh-CN" dirty="0" err="1"/>
              <a:t>onehot</a:t>
            </a:r>
            <a:r>
              <a:rPr lang="en-US" altLang="zh-CN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所有</a:t>
            </a:r>
            <a:r>
              <a:rPr lang="en-US" altLang="zh-CN" dirty="0" err="1"/>
              <a:t>onehot</a:t>
            </a:r>
            <a:r>
              <a:rPr lang="zh-CN" altLang="en-US" dirty="0"/>
              <a:t>分别乘以共享的输入权重矩阵</a:t>
            </a:r>
            <a:r>
              <a:rPr lang="en-US" altLang="zh-CN" dirty="0"/>
              <a:t>W. 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所得的向量相加求平均作为隐层向量</a:t>
            </a:r>
            <a:r>
              <a:rPr lang="en-US" altLang="zh-CN" dirty="0"/>
              <a:t>, size</a:t>
            </a:r>
            <a:r>
              <a:rPr lang="zh-CN" altLang="en-US" dirty="0"/>
              <a:t>为</a:t>
            </a:r>
            <a:r>
              <a:rPr lang="en-US" altLang="zh-CN" dirty="0"/>
              <a:t>1*N.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乘以输出权重矩阵</a:t>
            </a:r>
            <a:r>
              <a:rPr lang="en-US" altLang="zh-CN" dirty="0"/>
              <a:t>W’ 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得到向量 </a:t>
            </a:r>
            <a:r>
              <a:rPr lang="en-US" altLang="zh-CN" dirty="0"/>
              <a:t>{1*V} </a:t>
            </a:r>
            <a:r>
              <a:rPr lang="zh-CN" altLang="en-US" dirty="0"/>
              <a:t>激活函数处理得到</a:t>
            </a:r>
            <a:r>
              <a:rPr lang="en-US" altLang="zh-CN" dirty="0"/>
              <a:t>V-dim</a:t>
            </a:r>
            <a:r>
              <a:rPr lang="zh-CN" altLang="en-US" dirty="0"/>
              <a:t>概率分布，概率最大的</a:t>
            </a:r>
            <a:r>
              <a:rPr lang="en-US" altLang="zh-CN" dirty="0"/>
              <a:t>index</a:t>
            </a:r>
            <a:r>
              <a:rPr lang="zh-CN" altLang="en-US" dirty="0"/>
              <a:t>所指示的单词为预测出的中间词（</a:t>
            </a:r>
            <a:r>
              <a:rPr lang="en-US" altLang="zh-CN" dirty="0"/>
              <a:t>target word</a:t>
            </a:r>
            <a:r>
              <a:rPr lang="zh-CN" altLang="en-US" dirty="0"/>
              <a:t>）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与</a:t>
            </a:r>
            <a:r>
              <a:rPr lang="en-US" altLang="zh-CN" dirty="0"/>
              <a:t>true label</a:t>
            </a:r>
            <a:r>
              <a:rPr lang="zh-CN" altLang="en-US" dirty="0"/>
              <a:t>的</a:t>
            </a:r>
            <a:r>
              <a:rPr lang="en-US" altLang="zh-CN" dirty="0" err="1"/>
              <a:t>onehot</a:t>
            </a:r>
            <a:r>
              <a:rPr lang="zh-CN" altLang="en-US" dirty="0"/>
              <a:t>做比较，误差越小越好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37C27D-5F39-4049-9B92-10D2AD787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363"/>
            <a:ext cx="3251200" cy="45466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C6D9AF4-C3C1-1C49-8E55-A964E5691106}"/>
              </a:ext>
            </a:extLst>
          </p:cNvPr>
          <p:cNvSpPr/>
          <p:nvPr/>
        </p:nvSpPr>
        <p:spPr>
          <a:xfrm>
            <a:off x="1304144" y="5816184"/>
            <a:ext cx="944381" cy="36077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E3F85E6-A1E1-DB44-9B26-33CD0F0DC8D9}"/>
              </a:ext>
            </a:extLst>
          </p:cNvPr>
          <p:cNvSpPr/>
          <p:nvPr/>
        </p:nvSpPr>
        <p:spPr>
          <a:xfrm>
            <a:off x="1933731" y="4334657"/>
            <a:ext cx="674558" cy="28231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6788C3-1F26-4C40-B03E-56878DF2DACF}"/>
              </a:ext>
            </a:extLst>
          </p:cNvPr>
          <p:cNvSpPr/>
          <p:nvPr/>
        </p:nvSpPr>
        <p:spPr>
          <a:xfrm>
            <a:off x="2989080" y="4527031"/>
            <a:ext cx="714739" cy="29980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6847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30DA45-4D7E-2243-AEDD-ACBAD04E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CBOW</a:t>
            </a:r>
            <a:r>
              <a:rPr kumimoji="1" lang="zh-CN" altLang="en-US" dirty="0"/>
              <a:t>模型流程举例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D1DB81-1543-E846-881B-5890E9F46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11386221" cy="479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86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eedyAI" id="{C16D2760-E4D3-C94D-A59E-B89B668E97A7}" vid="{BAA6C379-A8D2-0848-9CDC-E8A9030CE7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1163</TotalTime>
  <Words>668</Words>
  <Application>Microsoft Macintosh PowerPoint</Application>
  <PresentationFormat>宽屏</PresentationFormat>
  <Paragraphs>116</Paragraphs>
  <Slides>28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苹方 中等</vt:lpstr>
      <vt:lpstr>KaiTi</vt:lpstr>
      <vt:lpstr>Arial</vt:lpstr>
      <vt:lpstr>Calibri</vt:lpstr>
      <vt:lpstr>Corbel</vt:lpstr>
      <vt:lpstr>Office 主题​​</vt:lpstr>
      <vt:lpstr>PowerPoint 演示文稿</vt:lpstr>
      <vt:lpstr>目录</vt:lpstr>
      <vt:lpstr>目录</vt:lpstr>
      <vt:lpstr>文本表示的方法</vt:lpstr>
      <vt:lpstr>各种词向量的特点</vt:lpstr>
      <vt:lpstr>目录</vt:lpstr>
      <vt:lpstr>word2vec</vt:lpstr>
      <vt:lpstr>wor2vec是如何工作的</vt:lpstr>
      <vt:lpstr>CBOW模型流程举例</vt:lpstr>
      <vt:lpstr>CBOW模型流程举例</vt:lpstr>
      <vt:lpstr>CBOW模型流程举例</vt:lpstr>
      <vt:lpstr>CBOW模型流程举例</vt:lpstr>
      <vt:lpstr>CBOW模型流程举例</vt:lpstr>
      <vt:lpstr>目录</vt:lpstr>
      <vt:lpstr>Glove的使用</vt:lpstr>
      <vt:lpstr>Glove 使用 demo</vt:lpstr>
      <vt:lpstr>Glove 使用 demo</vt:lpstr>
      <vt:lpstr>目录</vt:lpstr>
      <vt:lpstr>ELMo、GPT、BERT</vt:lpstr>
      <vt:lpstr>使用BERT生成句子向量</vt:lpstr>
      <vt:lpstr>使用BERT生成句子向量</vt:lpstr>
      <vt:lpstr>使用BERT生成句子向量</vt:lpstr>
      <vt:lpstr>使用BERT生成句子向量</vt:lpstr>
      <vt:lpstr>使用BERT生成句子向量</vt:lpstr>
      <vt:lpstr>使用BERT生成句子向量</vt:lpstr>
      <vt:lpstr>使用BERT生成句子向量</vt:lpstr>
      <vt:lpstr>使用BERT生成句子向量</vt:lpstr>
      <vt:lpstr>参考资料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Jing Zhang</dc:creator>
  <cp:lastModifiedBy>王皓</cp:lastModifiedBy>
  <cp:revision>32</cp:revision>
  <cp:lastPrinted>2019-01-15T10:12:00Z</cp:lastPrinted>
  <dcterms:created xsi:type="dcterms:W3CDTF">2020-06-10T23:44:15Z</dcterms:created>
  <dcterms:modified xsi:type="dcterms:W3CDTF">2020-06-13T12:36:13Z</dcterms:modified>
</cp:coreProperties>
</file>